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ser>
          <c:idx val="3"/>
          <c:order val="3"/>
          <c:tx>
            <c:strRef>
              <c:f>Sheet1!$E$1</c:f>
              <c:strCache>
                <c:ptCount val="1"/>
                <c:pt idx="0">
                  <c:v>Carsi</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64</c:v>
                </c:pt>
                <c:pt idx="1">
                  <c:v>72</c:v>
                </c:pt>
                <c:pt idx="2">
                  <c:v>75</c:v>
                </c:pt>
                <c:pt idx="3">
                  <c:v>86</c:v>
                </c:pt>
                <c:pt idx="4">
                  <c:v>80</c:v>
                </c:pt>
                <c:pt idx="5">
                  <c:v>89</c:v>
                </c:pt>
                <c:pt idx="6">
                  <c:v>85</c:v>
                </c:pt>
                <c:pt idx="7">
                  <c:v>102</c:v>
                </c:pt>
                <c:pt idx="8">
                  <c:v>92</c:v>
                </c:pt>
                <c:pt idx="9">
                  <c:v>102</c:v>
                </c:pt>
                <c:pt idx="10">
                  <c:v>100</c:v>
                </c:pt>
                <c:pt idx="11">
                  <c:v>135</c:v>
                </c:pt>
                <c:pt idx="12">
                  <c:v>118</c:v>
                </c:pt>
                <c:pt idx="13">
                  <c:v>132</c:v>
                </c:pt>
              </c:numCache>
            </c:numRef>
          </c:val>
        </c:ser>
        <c:ser>
          <c:idx val="4"/>
          <c:order val="4"/>
          <c:tx>
            <c:strRef>
              <c:f>Sheet1!$F$1</c:f>
              <c:strCache>
                <c:ptCount val="1"/>
                <c:pt idx="0">
                  <c:v>Carsy</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76</c:v>
                </c:pt>
                <c:pt idx="1">
                  <c:v>80</c:v>
                </c:pt>
                <c:pt idx="2">
                  <c:v>72</c:v>
                </c:pt>
                <c:pt idx="3">
                  <c:v>76</c:v>
                </c:pt>
                <c:pt idx="4">
                  <c:v>74</c:v>
                </c:pt>
                <c:pt idx="5">
                  <c:v>77</c:v>
                </c:pt>
                <c:pt idx="6">
                  <c:v>91</c:v>
                </c:pt>
                <c:pt idx="7">
                  <c:v>114</c:v>
                </c:pt>
                <c:pt idx="8">
                  <c:v>118</c:v>
                </c:pt>
                <c:pt idx="9">
                  <c:v>93</c:v>
                </c:pt>
                <c:pt idx="10">
                  <c:v>108</c:v>
                </c:pt>
                <c:pt idx="11">
                  <c:v>113</c:v>
                </c:pt>
                <c:pt idx="12">
                  <c:v>118</c:v>
                </c:pt>
                <c:pt idx="13">
                  <c:v>109</c:v>
                </c:pt>
              </c:numCache>
            </c:numRef>
          </c:val>
        </c:ser>
        <c:ser>
          <c:idx val="5"/>
          <c:order val="5"/>
          <c:tx>
            <c:strRef>
              <c:f>Sheet1!$G$1</c:f>
              <c:strCache>
                <c:ptCount val="1"/>
                <c:pt idx="0">
                  <c:v>Carsyi</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66</c:v>
                </c:pt>
                <c:pt idx="1">
                  <c:v>65</c:v>
                </c:pt>
                <c:pt idx="2">
                  <c:v>74</c:v>
                </c:pt>
                <c:pt idx="3">
                  <c:v>79</c:v>
                </c:pt>
                <c:pt idx="4">
                  <c:v>81</c:v>
                </c:pt>
                <c:pt idx="5">
                  <c:v>78</c:v>
                </c:pt>
                <c:pt idx="6">
                  <c:v>93</c:v>
                </c:pt>
                <c:pt idx="7">
                  <c:v>94</c:v>
                </c:pt>
                <c:pt idx="8">
                  <c:v>95</c:v>
                </c:pt>
                <c:pt idx="9">
                  <c:v>95</c:v>
                </c:pt>
                <c:pt idx="10">
                  <c:v>115</c:v>
                </c:pt>
                <c:pt idx="11">
                  <c:v>127</c:v>
                </c:pt>
                <c:pt idx="12">
                  <c:v>129</c:v>
                </c:pt>
                <c:pt idx="13">
                  <c:v>126</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ser>
          <c:idx val="3"/>
          <c:order val="3"/>
          <c:tx>
            <c:strRef>
              <c:f>Sheet1!$E$1</c:f>
              <c:strCache>
                <c:ptCount val="1"/>
                <c:pt idx="0">
                  <c:v>Carsi</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64</c:v>
                </c:pt>
                <c:pt idx="1">
                  <c:v>72</c:v>
                </c:pt>
                <c:pt idx="2">
                  <c:v>75</c:v>
                </c:pt>
                <c:pt idx="3">
                  <c:v>86</c:v>
                </c:pt>
                <c:pt idx="4">
                  <c:v>80</c:v>
                </c:pt>
                <c:pt idx="5">
                  <c:v>89</c:v>
                </c:pt>
                <c:pt idx="6">
                  <c:v>85</c:v>
                </c:pt>
                <c:pt idx="7">
                  <c:v>102</c:v>
                </c:pt>
                <c:pt idx="8">
                  <c:v>92</c:v>
                </c:pt>
                <c:pt idx="9">
                  <c:v>102</c:v>
                </c:pt>
                <c:pt idx="10">
                  <c:v>100</c:v>
                </c:pt>
                <c:pt idx="11">
                  <c:v>135</c:v>
                </c:pt>
                <c:pt idx="12">
                  <c:v>118</c:v>
                </c:pt>
                <c:pt idx="13">
                  <c:v>132</c:v>
                </c:pt>
              </c:numCache>
            </c:numRef>
          </c:val>
        </c:ser>
        <c:ser>
          <c:idx val="4"/>
          <c:order val="4"/>
          <c:tx>
            <c:strRef>
              <c:f>Sheet1!$F$1</c:f>
              <c:strCache>
                <c:ptCount val="1"/>
                <c:pt idx="0">
                  <c:v>Carsy</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76</c:v>
                </c:pt>
                <c:pt idx="1">
                  <c:v>80</c:v>
                </c:pt>
                <c:pt idx="2">
                  <c:v>72</c:v>
                </c:pt>
                <c:pt idx="3">
                  <c:v>76</c:v>
                </c:pt>
                <c:pt idx="4">
                  <c:v>74</c:v>
                </c:pt>
                <c:pt idx="5">
                  <c:v>77</c:v>
                </c:pt>
                <c:pt idx="6">
                  <c:v>91</c:v>
                </c:pt>
                <c:pt idx="7">
                  <c:v>114</c:v>
                </c:pt>
                <c:pt idx="8">
                  <c:v>118</c:v>
                </c:pt>
                <c:pt idx="9">
                  <c:v>93</c:v>
                </c:pt>
                <c:pt idx="10">
                  <c:v>108</c:v>
                </c:pt>
                <c:pt idx="11">
                  <c:v>113</c:v>
                </c:pt>
                <c:pt idx="12">
                  <c:v>118</c:v>
                </c:pt>
                <c:pt idx="13">
                  <c:v>109</c:v>
                </c:pt>
              </c:numCache>
            </c:numRef>
          </c:val>
        </c:ser>
        <c:ser>
          <c:idx val="5"/>
          <c:order val="5"/>
          <c:tx>
            <c:strRef>
              <c:f>Sheet1!$G$1</c:f>
              <c:strCache>
                <c:ptCount val="1"/>
                <c:pt idx="0">
                  <c:v>Carsyi</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66</c:v>
                </c:pt>
                <c:pt idx="1">
                  <c:v>65</c:v>
                </c:pt>
                <c:pt idx="2">
                  <c:v>74</c:v>
                </c:pt>
                <c:pt idx="3">
                  <c:v>79</c:v>
                </c:pt>
                <c:pt idx="4">
                  <c:v>81</c:v>
                </c:pt>
                <c:pt idx="5">
                  <c:v>78</c:v>
                </c:pt>
                <c:pt idx="6">
                  <c:v>93</c:v>
                </c:pt>
                <c:pt idx="7">
                  <c:v>94</c:v>
                </c:pt>
                <c:pt idx="8">
                  <c:v>95</c:v>
                </c:pt>
                <c:pt idx="9">
                  <c:v>95</c:v>
                </c:pt>
                <c:pt idx="10">
                  <c:v>115</c:v>
                </c:pt>
                <c:pt idx="11">
                  <c:v>127</c:v>
                </c:pt>
                <c:pt idx="12">
                  <c:v>129</c:v>
                </c:pt>
                <c:pt idx="13">
                  <c:v>126</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ser>
          <c:idx val="3"/>
          <c:order val="3"/>
          <c:tx>
            <c:strRef>
              <c:f>Sheet1!$E$1</c:f>
              <c:strCache>
                <c:ptCount val="1"/>
                <c:pt idx="0">
                  <c:v>Carsi</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64</c:v>
                </c:pt>
                <c:pt idx="1">
                  <c:v>72</c:v>
                </c:pt>
                <c:pt idx="2">
                  <c:v>75</c:v>
                </c:pt>
                <c:pt idx="3">
                  <c:v>86</c:v>
                </c:pt>
                <c:pt idx="4">
                  <c:v>80</c:v>
                </c:pt>
                <c:pt idx="5">
                  <c:v>89</c:v>
                </c:pt>
                <c:pt idx="6">
                  <c:v>85</c:v>
                </c:pt>
                <c:pt idx="7">
                  <c:v>102</c:v>
                </c:pt>
                <c:pt idx="8">
                  <c:v>92</c:v>
                </c:pt>
                <c:pt idx="9">
                  <c:v>102</c:v>
                </c:pt>
                <c:pt idx="10">
                  <c:v>100</c:v>
                </c:pt>
                <c:pt idx="11">
                  <c:v>135</c:v>
                </c:pt>
                <c:pt idx="12">
                  <c:v>118</c:v>
                </c:pt>
                <c:pt idx="13">
                  <c:v>132</c:v>
                </c:pt>
              </c:numCache>
            </c:numRef>
          </c:val>
        </c:ser>
        <c:ser>
          <c:idx val="4"/>
          <c:order val="4"/>
          <c:tx>
            <c:strRef>
              <c:f>Sheet1!$F$1</c:f>
              <c:strCache>
                <c:ptCount val="1"/>
                <c:pt idx="0">
                  <c:v>Carsy</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Sheet1!$F$2:$F$15</c:f>
              <c:numCache>
                <c:formatCode>General</c:formatCode>
                <c:ptCount val="14"/>
                <c:pt idx="0">
                  <c:v>76</c:v>
                </c:pt>
                <c:pt idx="1">
                  <c:v>80</c:v>
                </c:pt>
                <c:pt idx="2">
                  <c:v>72</c:v>
                </c:pt>
                <c:pt idx="3">
                  <c:v>76</c:v>
                </c:pt>
                <c:pt idx="4">
                  <c:v>74</c:v>
                </c:pt>
                <c:pt idx="5">
                  <c:v>77</c:v>
                </c:pt>
                <c:pt idx="6">
                  <c:v>91</c:v>
                </c:pt>
                <c:pt idx="7">
                  <c:v>114</c:v>
                </c:pt>
                <c:pt idx="8">
                  <c:v>118</c:v>
                </c:pt>
                <c:pt idx="9">
                  <c:v>93</c:v>
                </c:pt>
                <c:pt idx="10">
                  <c:v>108</c:v>
                </c:pt>
                <c:pt idx="11">
                  <c:v>113</c:v>
                </c:pt>
                <c:pt idx="12">
                  <c:v>118</c:v>
                </c:pt>
                <c:pt idx="13">
                  <c:v>109</c:v>
                </c:pt>
              </c:numCache>
            </c:numRef>
          </c:val>
        </c:ser>
        <c:ser>
          <c:idx val="5"/>
          <c:order val="5"/>
          <c:tx>
            <c:strRef>
              <c:f>Sheet1!$G$1</c:f>
              <c:strCache>
                <c:ptCount val="1"/>
                <c:pt idx="0">
                  <c:v>Carsyi</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Sheet1!$G$2:$G$15</c:f>
              <c:numCache>
                <c:formatCode>General</c:formatCode>
                <c:ptCount val="14"/>
                <c:pt idx="0">
                  <c:v>66</c:v>
                </c:pt>
                <c:pt idx="1">
                  <c:v>65</c:v>
                </c:pt>
                <c:pt idx="2">
                  <c:v>74</c:v>
                </c:pt>
                <c:pt idx="3">
                  <c:v>79</c:v>
                </c:pt>
                <c:pt idx="4">
                  <c:v>81</c:v>
                </c:pt>
                <c:pt idx="5">
                  <c:v>78</c:v>
                </c:pt>
                <c:pt idx="6">
                  <c:v>93</c:v>
                </c:pt>
                <c:pt idx="7">
                  <c:v>94</c:v>
                </c:pt>
                <c:pt idx="8">
                  <c:v>95</c:v>
                </c:pt>
                <c:pt idx="9">
                  <c:v>95</c:v>
                </c:pt>
                <c:pt idx="10">
                  <c:v>115</c:v>
                </c:pt>
                <c:pt idx="11">
                  <c:v>127</c:v>
                </c:pt>
                <c:pt idx="12">
                  <c:v>129</c:v>
                </c:pt>
                <c:pt idx="13">
                  <c:v>126</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Carsi, Carsy, Carsyi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witnessing swift growth, propelled by advancements in autonomous technology and intensifying demand for self-driving vehicles. Key market players like Waymo, Cruise, and Tesla are incessantly investing in R&amp;D to enhance automation. Government initiatives in countries like China and the USA, advocating smart transportation, also significantly drive market growth. Trends include increasing collaboration between OEMs and technology firms and rising adoption of AI in transportation. Despite challenges like safety issues and high development costs, the industry shows promising potential suggesting a transformative impact on future urban mobility.
</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 The growth of the global robotaxi market is propelled substantially by rapid technological advancement in autonomous vehicle technology. Factors such as AI, sensors, cameras, Lidar, radar, and GPS systems have enabled the design and implementation of autonomous vehicles, and consequently, robotaxis. The increased investment in research and development of these technologies are pushing the boundaries of what's possible in the taxi industry, making robotaxis a feasible reality in the near future.
Government Support and Regulations: Government policies, support, and regulations are also pivotal enablers in the global robotaxi market. Regional and national governments are gradually accepting automated vehicles, and are creating policy frameworks for their operation. Such supportive policies promote the development and testing of autonomous vehicles, encouraging innovation in the robotaxi industry. On the other hand, public safety regulations can also give potential users higher confidence in the technology, boosting its adoption.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current surge in the robotaxi market is driven largely by rapid technological advancements in the autonomous vehicle sector. With considerable investments in Research &amp; Development, key automakers and tech companies worldwide are working tirelessly to introduce technological breakthroughs. These advancements are not only enhancing the performance of driverless cars but also increasing the efficiency and reliability of ride-hailing services. Companies such as Waymo, Uber, and Tesla have made significant strides in developing and testing highly advanced autonomous vehicle systems, transforming the traditional transportation landscape.
The adoption of Artificial Intelligence and Machine Learning technologies is another factor pushing these advancements forward. These technologies play an instrumental role in the analysis and interpretation of vast amounts of data generated by the vehicle’s sensors, allowing the vehicle to understand and adapt to its environment in real-time. This ensures safe navigation on roads, further bolstering the public’s trust and spurring the demand for robotaxi services.
Also, the integration of advanced technologies such as Lidar, radar, and ultrasonic sensors has been pivotal to the progress of the robotaxi market. For example, Lidar technology facilitates detailed visualization of the surroundings, helping the vehicle to predict and respond to potential obstacles or hazards. Such enhancements have elevated the accuracy, safety, and reliability of autonomous cars, stimulating further growth in the robotaxi market. The convergence of these technologies ultimately demonstrates the drastic transformations in the transportation ecosystem, catalyzing the global adoption of robotaxis.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Rapid Technological Advancements in the Autonomous Vehicle Sector</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Each country around the globe has its own unique set of regulations regarding transportation, and the introduction of autonomous vehicles such as robotaxis significantly complicates this already convoluted landscape. These vehicles operate in a legal grey area in many places, with lawmakers struggling to define and regulate this emerging technology. The unclear regulations present a major hurdle for the robotaxi market, with companies uncertain about whether they can legally test and deploy their vehicles. For instance, in China, companies are only allowed to test their autonomous vehicles in designated areas, stifening the overall growth of the robotaxi market.
Besides, public safety is a significant issue that cannot be overlooked. Autonomous vehicles are only as good as the technology that powers them. Advancements have been made, but the technology is far from perfect. Errors in the system could have disastrous consequences. In 2018, an autonomous Uber vehicle in Arizona struck and killed a pedestrian when the vehicle's system failed to correctly identify her as a human being. Incidents like this have placed considerable pressure on authorities and manufacturers to ensure the absolute safety of autonomous vehicles before they can be widely adopted. Thus, potential tech failures and safety risks pose a significant challenge to the expansion of the Robotaxi market.
In addition to these challenges, public acceptance is another barrier for the robotaxi market. Many individuals are skeptical about getting into a robotaxi without a human driver due to safety concerns. This apprehension stems from the uncertainty about how the autonomous system would respond in an unforeseen situation. For instance, how would a robotaxi react if a child ran in front of it? As a result, winning public trust is a major challenge that companies in the robotaxi market must overcome to become successful in the long run.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Safety Concerns Limiting Robotaxi Market Expansion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1420977"/>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Carsi</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Carsy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Carsyi</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85292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56616">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Carsi</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Carsy</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Carsyi</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85292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56616">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Carsi</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Carsy</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Carsyi</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85292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56616">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Carsi</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Carsy</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Carsyi</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56616">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7.2. Fully Autonomous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 Hardware</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6.4. Carsi</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6.5. Carsy</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6.6. Carsyi</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32">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11.1.1. US</a:t>
                      </a:r>
                    </a:p>
                  </a:txBody>
                  <a:tcPr>
                    <a:noFill/>
                    <a:lnL>
                      <a:noFill/>
                    </a:lnL>
                    <a:lnR>
                      <a:noFill/>
                    </a:lnR>
                    <a:lnT>
                      <a:noFill/>
                    </a:lnT>
                    <a:lnB>
                      <a:noFill/>
                    </a:lnB>
                  </a:tcPr>
                </a:tc>
                <a:tc>
                  <a:txBody>
                    <a:bodyPr/>
                    <a:lstStyle/>
                    <a:p>
                      <a:pPr>
                        <a:defRPr sz="1100" b="0">
                          <a:solidFill>
                            <a:srgbClr val="000000"/>
                          </a:solidFill>
                          <a:latin typeface="Pooppins"/>
                        </a:defRPr>
                      </a:pPr>
                      <a:r>
                        <a:t>                    11.4.2. Mexico</a:t>
                      </a:r>
                    </a:p>
                  </a:txBody>
                  <a:tcPr>
                    <a:noFill/>
                    <a:lnL>
                      <a:noFill/>
                    </a:lnL>
                    <a:lnR>
                      <a:noFill/>
                    </a:lnR>
                    <a:lnT>
                      <a:noFill/>
                    </a:lnT>
                    <a:lnB>
                      <a:noFill/>
                    </a:lnB>
                  </a:tcPr>
                </a:tc>
              </a:tr>
              <a:tr h="349623">
                <a:tc>
                  <a:txBody>
                    <a:bodyPr/>
                    <a:lstStyle/>
                    <a:p>
                      <a:pPr>
                        <a:defRPr sz="1100" b="0">
                          <a:solidFill>
                            <a:srgbClr val="000000"/>
                          </a:solidFill>
                          <a:latin typeface="Pooppins"/>
                        </a:defRPr>
                      </a:pPr>
                      <a:r>
                        <a:t>                    11.1.2. Canada</a:t>
                      </a:r>
                    </a:p>
                  </a:txBody>
                  <a:tcPr>
                    <a:noFill/>
                    <a:lnL>
                      <a:noFill/>
                    </a:lnL>
                    <a:lnR>
                      <a:noFill/>
                    </a:lnR>
                    <a:lnT>
                      <a:noFill/>
                    </a:lnT>
                    <a:lnB>
                      <a:noFill/>
                    </a:lnB>
                  </a:tcPr>
                </a:tc>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r>
              <a:tr h="349623">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32">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13.1.4. Key Developments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13926</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105</cp:revision>
  <dcterms:created xsi:type="dcterms:W3CDTF">2024-08-12T13:13:25Z</dcterms:created>
  <dcterms:modified xsi:type="dcterms:W3CDTF">2025-09-16T10:26:13Z</dcterms:modified>
</cp:coreProperties>
</file>